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5" autoAdjust="0"/>
  </p:normalViewPr>
  <p:slideViewPr>
    <p:cSldViewPr>
      <p:cViewPr>
        <p:scale>
          <a:sx n="75" d="100"/>
          <a:sy n="75" d="100"/>
        </p:scale>
        <p:origin x="-1602" y="-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E0342-9703-44AF-9998-3E933B20C48C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6C0EF-0F35-45E3-8AD0-5BFB5A1CC1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10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C0EF-0F35-45E3-8AD0-5BFB5A1CC1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27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5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12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93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55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92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1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39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49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4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04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1925-BE82-4BF8-B94C-2671623E95AE}" type="datetimeFigureOut">
              <a:rPr lang="ko-KR" altLang="en-US" smtClean="0"/>
              <a:pPr/>
              <a:t>2019-03-16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46DC-B2F0-4BFE-A4CD-DAE89044ED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6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5211960" y="2195736"/>
            <a:ext cx="4824536" cy="907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7" name="그림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9" y="3596543"/>
            <a:ext cx="1331789" cy="28803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8" name="부제목 2"/>
          <p:cNvSpPr txBox="1">
            <a:spLocks/>
          </p:cNvSpPr>
          <p:nvPr/>
        </p:nvSpPr>
        <p:spPr>
          <a:xfrm>
            <a:off x="-247926" y="-432232"/>
            <a:ext cx="7281841" cy="967242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dirty="0" smtClean="0">
                <a:latin typeface="MD아롱체" pitchFamily="18" charset="-127"/>
                <a:ea typeface="MD아롱체" pitchFamily="18" charset="-127"/>
              </a:rPr>
              <a:t> </a:t>
            </a:r>
          </a:p>
          <a:p>
            <a:r>
              <a:rPr lang="en-US" altLang="ko-KR" sz="4000" dirty="0" smtClean="0">
                <a:latin typeface="MD아롱체" pitchFamily="18" charset="-127"/>
                <a:ea typeface="MD아롱체" pitchFamily="18" charset="-127"/>
              </a:rPr>
              <a:t>`</a:t>
            </a:r>
            <a:endParaRPr lang="ko-KR" altLang="en-US" sz="4000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-81041" y="-255377"/>
            <a:ext cx="685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0" name="_x274833560"/>
          <p:cNvSpPr>
            <a:spLocks noChangeArrowheads="1"/>
          </p:cNvSpPr>
          <p:nvPr/>
        </p:nvSpPr>
        <p:spPr bwMode="auto">
          <a:xfrm>
            <a:off x="-81041" y="72008"/>
            <a:ext cx="6858000" cy="899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/>
            <a:r>
              <a:rPr lang="ko-KR" altLang="en-US" sz="1600" dirty="0" smtClean="0"/>
              <a:t>          </a:t>
            </a:r>
            <a:r>
              <a:rPr lang="ko-KR" altLang="en-US" sz="1600" dirty="0" err="1" smtClean="0"/>
              <a:t>성환재박사와</a:t>
            </a:r>
            <a:r>
              <a:rPr lang="ko-KR" altLang="en-US" sz="1600" dirty="0" smtClean="0"/>
              <a:t> 함께하는 </a:t>
            </a:r>
            <a:endParaRPr lang="en-US" altLang="ko-KR" sz="1600" dirty="0" smtClean="0"/>
          </a:p>
          <a:p>
            <a:pPr algn="ctr" fontAlgn="base"/>
            <a:r>
              <a:rPr lang="ko-KR" altLang="en-US" sz="2800" dirty="0" err="1" smtClean="0"/>
              <a:t>상처받은마음</a:t>
            </a:r>
            <a:r>
              <a:rPr lang="ko-KR" altLang="en-US" sz="2800" dirty="0" smtClean="0"/>
              <a:t> 치유프로그램 </a:t>
            </a:r>
            <a:r>
              <a:rPr lang="ko-KR" altLang="en-US" sz="2800" dirty="0" smtClean="0"/>
              <a:t>안내</a:t>
            </a:r>
            <a:endParaRPr lang="ko-KR" altLang="en-US" sz="2800" dirty="0"/>
          </a:p>
        </p:txBody>
      </p:sp>
      <p:grpSp>
        <p:nvGrpSpPr>
          <p:cNvPr id="5" name="그룹 4"/>
          <p:cNvGrpSpPr/>
          <p:nvPr/>
        </p:nvGrpSpPr>
        <p:grpSpPr>
          <a:xfrm>
            <a:off x="4005654" y="1266720"/>
            <a:ext cx="2225024" cy="2088231"/>
            <a:chOff x="-4584939" y="570038"/>
            <a:chExt cx="2347989" cy="2005647"/>
          </a:xfrm>
        </p:grpSpPr>
        <p:grpSp>
          <p:nvGrpSpPr>
            <p:cNvPr id="21" name="그룹 20"/>
            <p:cNvGrpSpPr/>
            <p:nvPr/>
          </p:nvGrpSpPr>
          <p:grpSpPr>
            <a:xfrm>
              <a:off x="-4584939" y="1398731"/>
              <a:ext cx="1305830" cy="1176954"/>
              <a:chOff x="0" y="765651"/>
              <a:chExt cx="1148476" cy="1042864"/>
            </a:xfrm>
          </p:grpSpPr>
          <p:sp>
            <p:nvSpPr>
              <p:cNvPr id="22" name="타원 21"/>
              <p:cNvSpPr/>
              <p:nvPr/>
            </p:nvSpPr>
            <p:spPr>
              <a:xfrm>
                <a:off x="0" y="765651"/>
                <a:ext cx="1148476" cy="1042864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sp>
          <p:sp>
            <p:nvSpPr>
              <p:cNvPr id="23" name="타원 4"/>
              <p:cNvSpPr/>
              <p:nvPr/>
            </p:nvSpPr>
            <p:spPr>
              <a:xfrm>
                <a:off x="115832" y="971252"/>
                <a:ext cx="789315" cy="631662"/>
              </a:xfrm>
              <a:prstGeom prst="rect">
                <a:avLst/>
              </a:prstGeom>
              <a:ln>
                <a:noFill/>
              </a:ln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100" b="1" kern="1200" dirty="0" smtClean="0"/>
                  <a:t>  자기개방</a:t>
                </a:r>
                <a:r>
                  <a:rPr lang="en-US" altLang="ko-KR" sz="1100" b="1" kern="1200" dirty="0" smtClean="0"/>
                  <a:t>+</a:t>
                </a:r>
                <a:r>
                  <a:rPr lang="ko-KR" altLang="en-US" sz="1100" b="1" kern="1200" dirty="0" smtClean="0"/>
                  <a:t>수용</a:t>
                </a:r>
                <a:r>
                  <a:rPr lang="en-US" altLang="ko-KR" sz="1100" b="1" kern="1200" dirty="0" smtClean="0"/>
                  <a:t>+</a:t>
                </a:r>
                <a:r>
                  <a:rPr lang="ko-KR" altLang="en-US" sz="1100" b="1" kern="1200" dirty="0" smtClean="0"/>
                  <a:t>공감</a:t>
                </a:r>
                <a:endParaRPr lang="en-US" altLang="ko-KR" sz="1100" b="1" kern="1200" dirty="0" smtClean="0"/>
              </a:p>
              <a:p>
                <a:pPr lvl="0" algn="ctr" defTabSz="5334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100" b="1" dirty="0" smtClean="0"/>
                  <a:t>표</a:t>
                </a:r>
                <a:r>
                  <a:rPr lang="ko-KR" altLang="en-US" sz="1100" b="1" dirty="0"/>
                  <a:t>현</a:t>
                </a:r>
                <a:endParaRPr lang="ko-KR" altLang="en-US" sz="1100" b="1" kern="1200" dirty="0"/>
              </a:p>
            </p:txBody>
          </p:sp>
        </p:grpSp>
        <p:grpSp>
          <p:nvGrpSpPr>
            <p:cNvPr id="2" name="그룹 1"/>
            <p:cNvGrpSpPr/>
            <p:nvPr/>
          </p:nvGrpSpPr>
          <p:grpSpPr>
            <a:xfrm>
              <a:off x="-4076008" y="570038"/>
              <a:ext cx="1839058" cy="2005647"/>
              <a:chOff x="-4076008" y="570038"/>
              <a:chExt cx="1839058" cy="2005647"/>
            </a:xfrm>
          </p:grpSpPr>
          <p:sp>
            <p:nvSpPr>
              <p:cNvPr id="3" name="자유형 2"/>
              <p:cNvSpPr/>
              <p:nvPr/>
            </p:nvSpPr>
            <p:spPr>
              <a:xfrm>
                <a:off x="-4076008" y="570038"/>
                <a:ext cx="1466121" cy="1232639"/>
              </a:xfrm>
              <a:custGeom>
                <a:avLst/>
                <a:gdLst>
                  <a:gd name="connsiteX0" fmla="*/ 0 w 1318826"/>
                  <a:gd name="connsiteY0" fmla="*/ 659413 h 1318826"/>
                  <a:gd name="connsiteX1" fmla="*/ 659413 w 1318826"/>
                  <a:gd name="connsiteY1" fmla="*/ 0 h 1318826"/>
                  <a:gd name="connsiteX2" fmla="*/ 1318826 w 1318826"/>
                  <a:gd name="connsiteY2" fmla="*/ 659413 h 1318826"/>
                  <a:gd name="connsiteX3" fmla="*/ 659413 w 1318826"/>
                  <a:gd name="connsiteY3" fmla="*/ 1318826 h 1318826"/>
                  <a:gd name="connsiteX4" fmla="*/ 0 w 1318826"/>
                  <a:gd name="connsiteY4" fmla="*/ 659413 h 1318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8826" h="1318826">
                    <a:moveTo>
                      <a:pt x="0" y="659413"/>
                    </a:moveTo>
                    <a:cubicBezTo>
                      <a:pt x="0" y="295229"/>
                      <a:pt x="295229" y="0"/>
                      <a:pt x="659413" y="0"/>
                    </a:cubicBezTo>
                    <a:cubicBezTo>
                      <a:pt x="1023597" y="0"/>
                      <a:pt x="1318826" y="295229"/>
                      <a:pt x="1318826" y="659413"/>
                    </a:cubicBezTo>
                    <a:cubicBezTo>
                      <a:pt x="1318826" y="1023597"/>
                      <a:pt x="1023597" y="1318826"/>
                      <a:pt x="659413" y="1318826"/>
                    </a:cubicBezTo>
                    <a:cubicBezTo>
                      <a:pt x="295229" y="1318826"/>
                      <a:pt x="0" y="1023597"/>
                      <a:pt x="0" y="6594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84161" tIns="155517" rIns="374261" bIns="155519" numCol="1" spcCol="1270" anchor="ctr" anchorCtr="0">
                <a:noAutofit/>
              </a:bodyPr>
              <a:lstStyle/>
              <a:p>
                <a:pPr lvl="0" algn="ctr" defTabSz="5334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100" b="1" dirty="0" smtClean="0"/>
                  <a:t>상처와 고통</a:t>
                </a:r>
                <a:endParaRPr lang="en-US" altLang="ko-KR" sz="1100" b="1" dirty="0" smtClean="0"/>
              </a:p>
              <a:p>
                <a:pPr lvl="0" algn="ctr" defTabSz="5334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100" b="1" dirty="0" smtClean="0"/>
                  <a:t>자기이해</a:t>
                </a:r>
                <a:endParaRPr lang="ko-KR" altLang="en-US" sz="1100" b="1" kern="1200" dirty="0"/>
              </a:p>
            </p:txBody>
          </p:sp>
          <p:sp>
            <p:nvSpPr>
              <p:cNvPr id="4" name="자유형 3"/>
              <p:cNvSpPr/>
              <p:nvPr/>
            </p:nvSpPr>
            <p:spPr>
              <a:xfrm>
                <a:off x="-3555776" y="1369872"/>
                <a:ext cx="1318826" cy="1205813"/>
              </a:xfrm>
              <a:custGeom>
                <a:avLst/>
                <a:gdLst>
                  <a:gd name="connsiteX0" fmla="*/ 0 w 1318826"/>
                  <a:gd name="connsiteY0" fmla="*/ 659413 h 1318826"/>
                  <a:gd name="connsiteX1" fmla="*/ 659413 w 1318826"/>
                  <a:gd name="connsiteY1" fmla="*/ 0 h 1318826"/>
                  <a:gd name="connsiteX2" fmla="*/ 1318826 w 1318826"/>
                  <a:gd name="connsiteY2" fmla="*/ 659413 h 1318826"/>
                  <a:gd name="connsiteX3" fmla="*/ 659413 w 1318826"/>
                  <a:gd name="connsiteY3" fmla="*/ 1318826 h 1318826"/>
                  <a:gd name="connsiteX4" fmla="*/ 0 w 1318826"/>
                  <a:gd name="connsiteY4" fmla="*/ 659413 h 1318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8826" h="1318826">
                    <a:moveTo>
                      <a:pt x="0" y="659413"/>
                    </a:moveTo>
                    <a:cubicBezTo>
                      <a:pt x="0" y="295229"/>
                      <a:pt x="295229" y="0"/>
                      <a:pt x="659413" y="0"/>
                    </a:cubicBezTo>
                    <a:cubicBezTo>
                      <a:pt x="1023597" y="0"/>
                      <a:pt x="1318826" y="295229"/>
                      <a:pt x="1318826" y="659413"/>
                    </a:cubicBezTo>
                    <a:cubicBezTo>
                      <a:pt x="1318826" y="1023597"/>
                      <a:pt x="1023597" y="1318826"/>
                      <a:pt x="659413" y="1318826"/>
                    </a:cubicBezTo>
                    <a:cubicBezTo>
                      <a:pt x="295229" y="1318826"/>
                      <a:pt x="0" y="1023597"/>
                      <a:pt x="0" y="659413"/>
                    </a:cubicBezTo>
                    <a:close/>
                  </a:path>
                </a:pathLst>
              </a:custGeom>
              <a:solidFill>
                <a:srgbClr val="92D05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alpha val="50000"/>
                  <a:hueOff val="4681519"/>
                  <a:satOff val="-5839"/>
                  <a:lumOff val="1373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74262" tIns="155518" rIns="184160" bIns="155518" numCol="1" spcCol="1270" anchor="ctr" anchorCtr="0">
                <a:noAutofit/>
              </a:bodyPr>
              <a:lstStyle/>
              <a:p>
                <a:pPr lvl="0" algn="ctr" defTabSz="5334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o-KR" altLang="en-US" sz="1100" b="1" kern="1200" dirty="0" smtClean="0"/>
                  <a:t>자기성장</a:t>
                </a:r>
                <a:r>
                  <a:rPr lang="en-US" altLang="ko-KR" sz="1100" b="1" kern="1200" dirty="0" smtClean="0"/>
                  <a:t>+</a:t>
                </a:r>
                <a:r>
                  <a:rPr lang="ko-KR" altLang="en-US" sz="1100" b="1" kern="1200" dirty="0" smtClean="0"/>
                  <a:t>관계회복</a:t>
                </a:r>
                <a:r>
                  <a:rPr lang="en-US" altLang="ko-KR" sz="1100" b="1" kern="1200" dirty="0" smtClean="0"/>
                  <a:t>+</a:t>
                </a:r>
                <a:r>
                  <a:rPr lang="ko-KR" altLang="en-US" sz="1100" b="1" kern="1200" dirty="0" smtClean="0"/>
                  <a:t>상처치유</a:t>
                </a:r>
                <a:r>
                  <a:rPr lang="en-US" altLang="ko-KR" sz="1100" b="1" kern="1200" dirty="0" smtClean="0"/>
                  <a:t>+</a:t>
                </a:r>
                <a:r>
                  <a:rPr lang="ko-KR" altLang="en-US" sz="1100" b="1" kern="1200" dirty="0" smtClean="0"/>
                  <a:t>문제해결</a:t>
                </a:r>
                <a:endParaRPr lang="ko-KR" altLang="en-US" sz="1100" b="1" kern="1200" dirty="0"/>
              </a:p>
            </p:txBody>
          </p:sp>
        </p:grpSp>
      </p:grpSp>
      <p:sp>
        <p:nvSpPr>
          <p:cNvPr id="73" name="직사각형 72"/>
          <p:cNvSpPr/>
          <p:nvPr/>
        </p:nvSpPr>
        <p:spPr>
          <a:xfrm>
            <a:off x="328551" y="1113049"/>
            <a:ext cx="3677103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상처받은 마음으로 고통과 억울함을 해결하여 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행복한 생활을 원하는 분</a:t>
            </a:r>
            <a:endParaRPr lang="en-US" altLang="ko-KR" sz="1200" dirty="0" smtClean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우울과 불안으로 </a:t>
            </a:r>
            <a:r>
              <a:rPr lang="ko-KR" altLang="en-US" sz="1200" dirty="0"/>
              <a:t>모든 생활이 </a:t>
            </a:r>
            <a:r>
              <a:rPr lang="ko-KR" altLang="en-US" sz="1200" dirty="0" smtClean="0"/>
              <a:t>후회되는 것을 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희망으로 변화되고자 하는 분</a:t>
            </a:r>
            <a:endParaRPr lang="ko-KR" altLang="en-US" sz="1200" dirty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과거 </a:t>
            </a:r>
            <a:r>
              <a:rPr lang="ko-KR" altLang="en-US" sz="1200" dirty="0"/>
              <a:t>성장과정에 경험한 </a:t>
            </a:r>
            <a:r>
              <a:rPr lang="ko-KR" altLang="en-US" sz="1200" dirty="0" smtClean="0"/>
              <a:t>억울한 상처로 </a:t>
            </a:r>
            <a:r>
              <a:rPr lang="ko-KR" altLang="en-US" sz="1200" dirty="0"/>
              <a:t>현실에 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어려움을 치유하고자 하는 분</a:t>
            </a:r>
            <a:endParaRPr lang="ko-KR" altLang="en-US" sz="1200" dirty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편견과 </a:t>
            </a:r>
            <a:r>
              <a:rPr lang="ko-KR" altLang="en-US" sz="1200" dirty="0"/>
              <a:t>고정관념으로 대인관계와 </a:t>
            </a:r>
            <a:r>
              <a:rPr lang="ko-KR" altLang="en-US" sz="1200" dirty="0" smtClean="0"/>
              <a:t>외면당한 경험</a:t>
            </a:r>
            <a:endParaRPr lang="en-US" altLang="ko-KR" sz="1200" dirty="0" smtClean="0"/>
          </a:p>
          <a:p>
            <a:pPr fontAlgn="base"/>
            <a:r>
              <a:rPr lang="ko-KR" altLang="en-US" sz="1200" dirty="0" smtClean="0"/>
              <a:t>   </a:t>
            </a:r>
            <a:r>
              <a:rPr lang="ko-KR" altLang="en-US" sz="1200" dirty="0" err="1" smtClean="0"/>
              <a:t>으로</a:t>
            </a:r>
            <a:r>
              <a:rPr lang="ko-KR" altLang="en-US" sz="1200" dirty="0" smtClean="0"/>
              <a:t> 대화에 어려움을 극복하고자 하는 분 </a:t>
            </a:r>
            <a:endParaRPr lang="ko-KR" altLang="en-US" sz="1200" dirty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부부</a:t>
            </a:r>
            <a:r>
              <a:rPr lang="en-US" altLang="ko-KR" sz="1200" dirty="0"/>
              <a:t>, </a:t>
            </a:r>
            <a:r>
              <a:rPr lang="ko-KR" altLang="en-US" sz="1200" dirty="0"/>
              <a:t>가족 갈등으로 심리적 아픔을 </a:t>
            </a:r>
            <a:r>
              <a:rPr lang="ko-KR" altLang="en-US" sz="1200" dirty="0" smtClean="0"/>
              <a:t>해결하고 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행복한 가정을 만들고자 하는 분</a:t>
            </a:r>
            <a:endParaRPr lang="ko-KR" altLang="en-US" sz="1200" dirty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심리적인 </a:t>
            </a:r>
            <a:r>
              <a:rPr lang="ko-KR" altLang="en-US" sz="1200" dirty="0"/>
              <a:t>고통과 </a:t>
            </a:r>
            <a:r>
              <a:rPr lang="ko-KR" altLang="en-US" sz="1200" dirty="0" smtClean="0"/>
              <a:t>상처를 짧은 </a:t>
            </a:r>
            <a:r>
              <a:rPr lang="ko-KR" altLang="en-US" sz="1200" dirty="0"/>
              <a:t>시간에 </a:t>
            </a:r>
            <a:r>
              <a:rPr lang="ko-KR" altLang="en-US" sz="1200" dirty="0" smtClean="0"/>
              <a:t>치유하여 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언제나 즐거운 생활을 원하는 분</a:t>
            </a:r>
            <a:endParaRPr lang="ko-KR" altLang="en-US" sz="1200" dirty="0"/>
          </a:p>
          <a:p>
            <a:pPr marL="171450" indent="-171450" fontAlgn="base">
              <a:buFontTx/>
              <a:buChar char="-"/>
            </a:pPr>
            <a:r>
              <a:rPr lang="ko-KR" altLang="en-US" sz="1200" dirty="0" smtClean="0"/>
              <a:t>집단상담에 </a:t>
            </a:r>
            <a:r>
              <a:rPr lang="ko-KR" altLang="en-US" sz="1200" dirty="0"/>
              <a:t>관심이 있거나 심리상담 </a:t>
            </a:r>
            <a:r>
              <a:rPr lang="ko-KR" altLang="en-US" sz="1200" dirty="0" smtClean="0"/>
              <a:t>전문성을</a:t>
            </a:r>
            <a:endParaRPr lang="en-US" altLang="ko-KR" sz="1200" dirty="0" smtClean="0"/>
          </a:p>
          <a:p>
            <a:pPr fontAlgn="base"/>
            <a:r>
              <a:rPr lang="ko-KR" altLang="en-US" sz="1200" dirty="0" smtClean="0"/>
              <a:t> </a:t>
            </a:r>
            <a:r>
              <a:rPr lang="ko-KR" altLang="en-US" sz="1200" dirty="0" smtClean="0"/>
              <a:t>  가지고자 </a:t>
            </a:r>
            <a:r>
              <a:rPr lang="ko-KR" altLang="en-US" sz="1200" dirty="0"/>
              <a:t>하는 분 등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166439" y="8452097"/>
            <a:ext cx="669674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accent4">
                    <a:lumMod val="50000"/>
                  </a:schemeClr>
                </a:solidFill>
              </a:rPr>
              <a:t>한국심리상담원</a:t>
            </a:r>
            <a:r>
              <a:rPr lang="en-US" altLang="ko-KR" sz="2400" dirty="0" smtClean="0"/>
              <a:t>‧</a:t>
            </a:r>
            <a:r>
              <a:rPr lang="ko-KR" altLang="en-US" sz="2400" b="1" dirty="0" smtClean="0">
                <a:solidFill>
                  <a:schemeClr val="accent4">
                    <a:lumMod val="50000"/>
                  </a:schemeClr>
                </a:solidFill>
              </a:rPr>
              <a:t>한국심리상담학회</a:t>
            </a:r>
            <a:endParaRPr lang="ko-KR" alt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86474"/>
              </p:ext>
            </p:extLst>
          </p:nvPr>
        </p:nvGraphicFramePr>
        <p:xfrm>
          <a:off x="620688" y="3851920"/>
          <a:ext cx="5839676" cy="463345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839676"/>
              </a:tblGrid>
              <a:tr h="386063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 진행안내</a:t>
                      </a:r>
                      <a:endParaRPr lang="ko-KR" altLang="en-US" sz="14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70" marR="64770" marT="17907" marB="1790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78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일정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6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13:00~19:00)</a:t>
                      </a: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-.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13:00~19:00)</a:t>
                      </a: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-. 20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토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13:00~19:00)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대상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상처받은 마음으로 고통 받고 있는 사람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상담에 관심 있는 분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인원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선착순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장소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한국심리상담원</a:t>
                      </a: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참가비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20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만원 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‣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신청방법 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홈페이지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한국심리상담원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(www.sk2.or.kr)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웹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대전심리상담원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(http://sk2.itpage.kr)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카페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http://cafe.daum.net/0428221122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블로그포스팅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대전심리상담원</a:t>
                      </a: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전화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(042) 822-1122. Fax. (042) 822-1144.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안내전화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010-7275-1650/ 010-4249-1661/ 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017-423-9966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/>
                </a:tc>
              </a:tr>
              <a:tr h="9203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강사</a:t>
                      </a:r>
                      <a:endParaRPr lang="en-US" altLang="ko-KR" sz="1000" b="1" kern="0" spc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-. </a:t>
                      </a:r>
                      <a:r>
                        <a:rPr lang="ko-KR" altLang="en-US" sz="1000" b="1" kern="0" spc="0" dirty="0" err="1" smtClean="0">
                          <a:solidFill>
                            <a:schemeClr val="tx1"/>
                          </a:solidFill>
                          <a:effectLst/>
                        </a:rPr>
                        <a:t>성환재</a:t>
                      </a: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박사 </a:t>
                      </a: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대전심리상담원 </a:t>
                      </a: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: sk2.itpage.kr)</a:t>
                      </a:r>
                      <a:r>
                        <a:rPr lang="en-US" altLang="ko-KR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ko-KR" alt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웹으로 이동하여</a:t>
                      </a:r>
                      <a:r>
                        <a:rPr lang="en-US" altLang="ko-KR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상담원소개 </a:t>
                      </a:r>
                      <a:r>
                        <a:rPr lang="ko-KR" alt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참고</a:t>
                      </a:r>
                      <a:endParaRPr lang="en-US" altLang="ko-KR" sz="1000" b="1" kern="0" spc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-. </a:t>
                      </a:r>
                      <a:r>
                        <a:rPr lang="ko-KR" alt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최선옥 박사과정</a:t>
                      </a:r>
                      <a:r>
                        <a:rPr lang="en-US" altLang="ko-KR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한국심리상담원 상담 </a:t>
                      </a:r>
                      <a:r>
                        <a:rPr lang="ko-KR" altLang="en-US" sz="1000" b="1" kern="0" spc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수퍼바이저</a:t>
                      </a:r>
                      <a:r>
                        <a:rPr lang="en-US" altLang="ko-KR" sz="1000" b="1" kern="0" spc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</a:tbl>
          </a:graphicData>
        </a:graphic>
      </p:graphicFrame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53414"/>
              </p:ext>
            </p:extLst>
          </p:nvPr>
        </p:nvGraphicFramePr>
        <p:xfrm>
          <a:off x="568878" y="6150456"/>
          <a:ext cx="650929" cy="437768"/>
        </p:xfrm>
        <a:graphic>
          <a:graphicData uri="http://schemas.openxmlformats.org/drawingml/2006/table">
            <a:tbl>
              <a:tblPr/>
              <a:tblGrid>
                <a:gridCol w="650929"/>
              </a:tblGrid>
              <a:tr h="4377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mpd="sng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245</Words>
  <Application>Microsoft Office PowerPoint</Application>
  <PresentationFormat>화면 슬라이드 쇼(4:3)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IN</cp:lastModifiedBy>
  <cp:revision>78</cp:revision>
  <cp:lastPrinted>2013-06-06T09:20:56Z</cp:lastPrinted>
  <dcterms:created xsi:type="dcterms:W3CDTF">2013-05-15T06:27:29Z</dcterms:created>
  <dcterms:modified xsi:type="dcterms:W3CDTF">2019-03-16T15:33:43Z</dcterms:modified>
</cp:coreProperties>
</file>